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  <p:sldId id="259" r:id="rId7"/>
    <p:sldId id="257" r:id="rId8"/>
    <p:sldId id="258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169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1798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614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011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913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36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659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0954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714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543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231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5025D-AE89-4097-9189-58E87579913A}" type="datetimeFigureOut">
              <a:rPr lang="ko-KR" altLang="en-US" smtClean="0"/>
              <a:t>2022-07-13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F42C8-2790-4767-8116-D23BF801D2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8390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 err="1"/>
              <a:t>Dobot</a:t>
            </a:r>
            <a:r>
              <a:rPr lang="en-US" altLang="ko-KR" sz="3600" dirty="0"/>
              <a:t> 22_07_12</a:t>
            </a:r>
            <a:endParaRPr lang="ko-KR" altLang="en-US" sz="36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최선일</a:t>
            </a:r>
            <a:r>
              <a:rPr lang="en-US" altLang="ko-KR" dirty="0"/>
              <a:t>, </a:t>
            </a:r>
            <a:r>
              <a:rPr lang="ko-KR" altLang="en-US" dirty="0" err="1"/>
              <a:t>황병욱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3238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7095" y="240632"/>
            <a:ext cx="4170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3. Method Overview</a:t>
            </a:r>
            <a:endParaRPr lang="ko-KR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17095" y="1379257"/>
            <a:ext cx="3481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3.3 Dynamics Models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7095" y="2197768"/>
            <a:ext cx="98819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인간의 시범을 관찰하면서 동적 모델 학습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주로 볼 모션과 패들</a:t>
            </a:r>
            <a:r>
              <a:rPr lang="en-US" altLang="ko-KR" dirty="0"/>
              <a:t>-</a:t>
            </a:r>
            <a:r>
              <a:rPr lang="ko-KR" altLang="en-US" dirty="0"/>
              <a:t>볼 접촉 역학의 물리학을 포착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학습이 완료되면 이는 공의 미래 궤적을 예측하는데 사용될 수 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이는 주어진 패들 </a:t>
            </a:r>
            <a:r>
              <a:rPr lang="en-US" altLang="ko-KR" dirty="0"/>
              <a:t>Pose</a:t>
            </a:r>
            <a:r>
              <a:rPr lang="ko-KR" altLang="en-US" dirty="0"/>
              <a:t>와 속도로 공이 맞을 때 그 공이 어디로 향할지 예측하는데 사용 가능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또한 모델은 볼이 원하는 상태로 이어질 수 있는 액션을 선택하는데 사용 가능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Land-Ball </a:t>
            </a:r>
            <a:r>
              <a:rPr lang="ko-KR" altLang="en-US" dirty="0"/>
              <a:t>작업을 패들의 특정 포즈 및 속도 목표를 가진 제어 작업</a:t>
            </a:r>
            <a:r>
              <a:rPr lang="en-US" altLang="ko-KR" dirty="0"/>
              <a:t>(</a:t>
            </a:r>
            <a:r>
              <a:rPr lang="ko-KR" altLang="en-US" dirty="0"/>
              <a:t>시간 포함</a:t>
            </a:r>
            <a:r>
              <a:rPr lang="en-US" altLang="ko-KR" dirty="0"/>
              <a:t>)</a:t>
            </a:r>
            <a:r>
              <a:rPr lang="ko-KR" altLang="en-US" dirty="0"/>
              <a:t>으로 축소</a:t>
            </a:r>
          </a:p>
        </p:txBody>
      </p:sp>
    </p:spTree>
    <p:extLst>
      <p:ext uri="{BB962C8B-B14F-4D97-AF65-F5344CB8AC3E}">
        <p14:creationId xmlns:p14="http://schemas.microsoft.com/office/powerpoint/2010/main" val="3965958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7095" y="240632"/>
            <a:ext cx="4170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3. Method Overview</a:t>
            </a:r>
            <a:endParaRPr lang="ko-KR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17095" y="1379257"/>
            <a:ext cx="3481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3.4 Analytic Robot-Control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7095" y="2213811"/>
            <a:ext cx="113096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탁구 로봇의 제어 작업 단순화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게임 플레이가 정확한 패들 제어로 감소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ym typeface="Wingdings" panose="05000000000000000000" pitchFamily="2" charset="2"/>
              </a:rPr>
              <a:t>패들의 목표 포즈는 </a:t>
            </a:r>
            <a:r>
              <a:rPr lang="ko-KR" altLang="en-US" dirty="0" err="1">
                <a:sym typeface="Wingdings" panose="05000000000000000000" pitchFamily="2" charset="2"/>
              </a:rPr>
              <a:t>역기구학을</a:t>
            </a:r>
            <a:r>
              <a:rPr lang="ko-KR" altLang="en-US" dirty="0">
                <a:sym typeface="Wingdings" panose="05000000000000000000" pitchFamily="2" charset="2"/>
              </a:rPr>
              <a:t> 사용하여 목표 관절 각도로 변환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ym typeface="Wingdings" panose="05000000000000000000" pitchFamily="2" charset="2"/>
              </a:rPr>
              <a:t>패들의 목표 속도는 </a:t>
            </a:r>
            <a:r>
              <a:rPr lang="ko-KR" altLang="en-US" dirty="0" err="1">
                <a:sym typeface="Wingdings" panose="05000000000000000000" pitchFamily="2" charset="2"/>
              </a:rPr>
              <a:t>엔드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sym typeface="Wingdings" panose="05000000000000000000" pitchFamily="2" charset="2"/>
              </a:rPr>
              <a:t>이펙터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sym typeface="Wingdings" panose="05000000000000000000" pitchFamily="2" charset="2"/>
              </a:rPr>
              <a:t>야코비안을</a:t>
            </a:r>
            <a:r>
              <a:rPr lang="ko-KR" altLang="en-US" dirty="0">
                <a:sym typeface="Wingdings" panose="05000000000000000000" pitchFamily="2" charset="2"/>
              </a:rPr>
              <a:t> 사용하여 목표 관절 속도로 변환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ym typeface="Wingdings" panose="05000000000000000000" pitchFamily="2" charset="2"/>
              </a:rPr>
              <a:t>Reflexes Motion </a:t>
            </a:r>
            <a:r>
              <a:rPr lang="en-US" altLang="ko-KR" dirty="0" err="1">
                <a:sym typeface="Wingdings" panose="05000000000000000000" pitchFamily="2" charset="2"/>
              </a:rPr>
              <a:t>Librart</a:t>
            </a:r>
            <a:r>
              <a:rPr lang="ko-KR" altLang="en-US" dirty="0">
                <a:sym typeface="Wingdings" panose="05000000000000000000" pitchFamily="2" charset="2"/>
              </a:rPr>
              <a:t>를 사용하여 현재 로봇의 </a:t>
            </a:r>
            <a:r>
              <a:rPr lang="en-US" altLang="ko-KR" dirty="0">
                <a:sym typeface="Wingdings" panose="05000000000000000000" pitchFamily="2" charset="2"/>
              </a:rPr>
              <a:t>pose</a:t>
            </a:r>
            <a:r>
              <a:rPr lang="ko-KR" altLang="en-US" dirty="0">
                <a:sym typeface="Wingdings" panose="05000000000000000000" pitchFamily="2" charset="2"/>
              </a:rPr>
              <a:t>에서 목표 관절 위치와 속도에 도달하는 최적의 궤적 계산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ym typeface="Wingdings" panose="05000000000000000000" pitchFamily="2" charset="2"/>
              </a:rPr>
              <a:t>학습을 하지 않고 분석 컨트롤러를 사용 </a:t>
            </a:r>
            <a:r>
              <a:rPr lang="en-US" altLang="ko-KR" dirty="0">
                <a:sym typeface="Wingdings" panose="05000000000000000000" pitchFamily="2" charset="2"/>
              </a:rPr>
              <a:t>-&gt; </a:t>
            </a:r>
            <a:r>
              <a:rPr lang="ko-KR" altLang="en-US" dirty="0">
                <a:sym typeface="Wingdings" panose="05000000000000000000" pitchFamily="2" charset="2"/>
              </a:rPr>
              <a:t>샘플 효율성 향상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4415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7095" y="240632"/>
            <a:ext cx="4170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3. Method Overview</a:t>
            </a:r>
            <a:endParaRPr lang="ko-KR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17095" y="1379257"/>
            <a:ext cx="4170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3.5 Learning Strategy with Self-Play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7095" y="2213811"/>
            <a:ext cx="113096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타격과 포지셔닝 기술에 대한 높은 수준의 목표를 선택하는 것이 임무인 전략 기술을 사용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두개의 에이전트로 탁구 플레이</a:t>
            </a:r>
            <a:r>
              <a:rPr lang="en-US" altLang="ko-KR" dirty="0"/>
              <a:t>, </a:t>
            </a:r>
            <a:r>
              <a:rPr lang="ko-KR" altLang="en-US" dirty="0"/>
              <a:t>하나의 에이전트만 학습 진행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첫번째 단계로 에이전트는 고정된 정책으로 플레이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 후의 단계부터 에이전트는 최신 정책으로 플레이 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Self-Play</a:t>
            </a:r>
            <a:r>
              <a:rPr lang="ko-KR" altLang="en-US" dirty="0"/>
              <a:t>를 통한 학습의 핵심 과제는 효율적인 탐색 유지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종종 에이전트가 좁은 정책으로 수렴할 수 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1301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7095" y="240632"/>
            <a:ext cx="4170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3. Method Overview</a:t>
            </a:r>
            <a:endParaRPr lang="ko-KR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17095" y="1379257"/>
            <a:ext cx="4170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3.6 Conclusion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7095" y="2213811"/>
            <a:ext cx="113096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학습에서의 샘플 효율성을 높이기 위해 작업 공간과 환경 공간 분해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이는 한번에 하나씩 기술을 배울 수 있게 </a:t>
            </a:r>
            <a:r>
              <a:rPr lang="ko-KR" altLang="en-US" dirty="0" err="1"/>
              <a:t>해줌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kern="0" spc="0" dirty="0">
                <a:solidFill>
                  <a:srgbClr val="000000"/>
                </a:solidFill>
                <a:effectLst/>
                <a:latin typeface="한컴바탕"/>
                <a:ea typeface="한컴바탕"/>
              </a:rPr>
              <a:t>환경을 분해하면 대부분의 기술이 게임의 역동성 또는 로봇의 역동성에 집중할 수 있어 작업 및 환경 분해가 샘플 효율성을 높인다</a:t>
            </a:r>
            <a:r>
              <a:rPr lang="en-US" altLang="ko-KR" sz="1800" kern="0" spc="0" dirty="0">
                <a:solidFill>
                  <a:srgbClr val="000000"/>
                </a:solidFill>
                <a:effectLst/>
                <a:latin typeface="한컴바탕"/>
                <a:ea typeface="한컴바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6734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1264" y="481262"/>
            <a:ext cx="373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솔레노이드</a:t>
            </a:r>
            <a:endParaRPr lang="ko-KR" altLang="en-US" dirty="0"/>
          </a:p>
        </p:txBody>
      </p:sp>
      <p:pic>
        <p:nvPicPr>
          <p:cNvPr id="3" name="솔레노이드">
            <a:hlinkClick r:id="" action="ppaction://media"/>
            <a:extLst>
              <a:ext uri="{FF2B5EF4-FFF2-40B4-BE49-F238E27FC236}">
                <a16:creationId xmlns:a16="http://schemas.microsoft.com/office/drawing/2014/main" id="{A42DCDD9-C088-FB6C-4AB2-FD5C69769B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1264" y="1086244"/>
            <a:ext cx="2906162" cy="5166510"/>
          </a:xfrm>
          <a:prstGeom prst="rect">
            <a:avLst/>
          </a:prstGeom>
        </p:spPr>
      </p:pic>
      <p:pic>
        <p:nvPicPr>
          <p:cNvPr id="4" name="솔레노이드">
            <a:hlinkClick r:id="" action="ppaction://media"/>
            <a:extLst>
              <a:ext uri="{FF2B5EF4-FFF2-40B4-BE49-F238E27FC236}">
                <a16:creationId xmlns:a16="http://schemas.microsoft.com/office/drawing/2014/main" id="{EFBDFF26-C978-8D8E-F794-B9C5C1D32A5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71068" y="990600"/>
            <a:ext cx="6096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77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1263" y="529389"/>
            <a:ext cx="4700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속도 측정</a:t>
            </a:r>
            <a:r>
              <a:rPr lang="en-US" altLang="ko-KR" dirty="0"/>
              <a:t>, </a:t>
            </a:r>
            <a:r>
              <a:rPr lang="ko-KR" altLang="en-US" dirty="0"/>
              <a:t>예상 도달 시간 계산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335B8F19-CDD1-3C5F-0430-4FAD2E2EF0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92" y="1327616"/>
            <a:ext cx="3467584" cy="1371791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535B28B8-7CA9-4ADB-2767-63B027CBDD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63" y="3128302"/>
            <a:ext cx="3458058" cy="1495634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640496DF-0E36-B11F-7A47-8388C6053A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63" y="5184136"/>
            <a:ext cx="3410426" cy="126700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740C59F-3128-1DE3-F6E9-55363ED349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571" y="3267052"/>
            <a:ext cx="3458058" cy="16194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5F14C6-9A4B-26EC-66FB-A32FC677431A}"/>
              </a:ext>
            </a:extLst>
          </p:cNvPr>
          <p:cNvSpPr txBox="1"/>
          <p:nvPr/>
        </p:nvSpPr>
        <p:spPr>
          <a:xfrm>
            <a:off x="4282750" y="1875011"/>
            <a:ext cx="23139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예상 시간</a:t>
            </a:r>
            <a:r>
              <a:rPr lang="en-US" altLang="ko-KR" sz="1200" dirty="0"/>
              <a:t>: 167668479.1199</a:t>
            </a:r>
            <a:endParaRPr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27CE632-9A9E-2DB5-B7CF-CF460379A62C}"/>
              </a:ext>
            </a:extLst>
          </p:cNvPr>
          <p:cNvSpPr txBox="1"/>
          <p:nvPr/>
        </p:nvSpPr>
        <p:spPr>
          <a:xfrm>
            <a:off x="4282749" y="3737619"/>
            <a:ext cx="23139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예상 시간</a:t>
            </a:r>
            <a:r>
              <a:rPr lang="en-US" altLang="ko-KR" sz="1200" dirty="0"/>
              <a:t>: 167668479.074463</a:t>
            </a:r>
            <a:endParaRPr lang="ko-KR" alt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97335B-5883-7971-D64D-1B7F0E51829D}"/>
              </a:ext>
            </a:extLst>
          </p:cNvPr>
          <p:cNvSpPr txBox="1"/>
          <p:nvPr/>
        </p:nvSpPr>
        <p:spPr>
          <a:xfrm>
            <a:off x="4282748" y="5544552"/>
            <a:ext cx="23139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예상 시간</a:t>
            </a:r>
            <a:r>
              <a:rPr lang="en-US" altLang="ko-KR" sz="1200" dirty="0"/>
              <a:t>: 167668479.553543</a:t>
            </a:r>
            <a:endParaRPr lang="ko-KR" altLang="en-US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627F15-9AF4-3FFF-D5E4-43B500EB64F8}"/>
              </a:ext>
            </a:extLst>
          </p:cNvPr>
          <p:cNvSpPr txBox="1"/>
          <p:nvPr/>
        </p:nvSpPr>
        <p:spPr>
          <a:xfrm>
            <a:off x="7903274" y="2890291"/>
            <a:ext cx="1548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실제 </a:t>
            </a:r>
            <a:r>
              <a:rPr lang="ko-KR" altLang="en-US" sz="1400" dirty="0" err="1"/>
              <a:t>관측값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14341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3558" y="336884"/>
            <a:ext cx="3609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결과</a:t>
            </a:r>
          </a:p>
        </p:txBody>
      </p:sp>
    </p:spTree>
    <p:extLst>
      <p:ext uri="{BB962C8B-B14F-4D97-AF65-F5344CB8AC3E}">
        <p14:creationId xmlns:p14="http://schemas.microsoft.com/office/powerpoint/2010/main" val="3039773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VR </a:t>
            </a:r>
            <a:r>
              <a:rPr lang="ko-KR" altLang="en-US" sz="3600" dirty="0" err="1"/>
              <a:t>탁구로봇</a:t>
            </a:r>
            <a:endParaRPr lang="ko-KR" altLang="en-US" sz="36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976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43" y="926034"/>
            <a:ext cx="7102628" cy="326095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3043" y="336884"/>
            <a:ext cx="4539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강화학습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3043" y="4636168"/>
            <a:ext cx="107642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Agent: </a:t>
            </a:r>
            <a:r>
              <a:rPr lang="ko-KR" altLang="en-US" dirty="0"/>
              <a:t>주변 상태에 따라 어떤 행동을 할지 판단을 내리는 주체</a:t>
            </a:r>
            <a:endParaRPr lang="en-US" altLang="ko-KR" dirty="0"/>
          </a:p>
          <a:p>
            <a:r>
              <a:rPr lang="en-US" altLang="ko-KR" dirty="0"/>
              <a:t>Environment: Agent</a:t>
            </a:r>
            <a:r>
              <a:rPr lang="ko-KR" altLang="en-US" dirty="0"/>
              <a:t>가 속한 환경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Agent</a:t>
            </a:r>
            <a:r>
              <a:rPr lang="ko-KR" altLang="en-US" dirty="0"/>
              <a:t>가 행동을 하면 그에 따라 상태가 바뀌고</a:t>
            </a:r>
            <a:r>
              <a:rPr lang="en-US" altLang="ko-KR" dirty="0"/>
              <a:t>, </a:t>
            </a:r>
            <a:r>
              <a:rPr lang="ko-KR" altLang="en-US" dirty="0"/>
              <a:t>보상을 받을 수도 있다</a:t>
            </a:r>
            <a:r>
              <a:rPr lang="en-US" altLang="ko-KR" dirty="0"/>
              <a:t>. </a:t>
            </a:r>
          </a:p>
          <a:p>
            <a:r>
              <a:rPr lang="ko-KR" altLang="en-US" dirty="0" err="1"/>
              <a:t>강화학습의</a:t>
            </a:r>
            <a:r>
              <a:rPr lang="ko-KR" altLang="en-US" dirty="0"/>
              <a:t> 목표는 주어진 환경에서 보상을 최대한 많이 받을 수 있는 </a:t>
            </a:r>
            <a:r>
              <a:rPr lang="en-US" altLang="ko-KR" dirty="0"/>
              <a:t>agent</a:t>
            </a:r>
            <a:r>
              <a:rPr lang="ko-KR" altLang="en-US" dirty="0"/>
              <a:t>를 학습하는 것</a:t>
            </a:r>
          </a:p>
        </p:txBody>
      </p:sp>
    </p:spTree>
    <p:extLst>
      <p:ext uri="{BB962C8B-B14F-4D97-AF65-F5344CB8AC3E}">
        <p14:creationId xmlns:p14="http://schemas.microsoft.com/office/powerpoint/2010/main" val="2388026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9811" y="882316"/>
            <a:ext cx="1103696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순서도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1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sz="2000" dirty="0"/>
              <a:t>개요</a:t>
            </a:r>
            <a:endParaRPr lang="en-US" altLang="ko-KR" sz="2000" dirty="0"/>
          </a:p>
          <a:p>
            <a:r>
              <a:rPr lang="en-US" altLang="ko-KR" sz="2000" dirty="0"/>
              <a:t>2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sz="2000" dirty="0"/>
              <a:t>시뮬레이션 및 가상 현실 환경</a:t>
            </a:r>
            <a:endParaRPr lang="en-US" altLang="ko-KR" sz="2000" dirty="0"/>
          </a:p>
          <a:p>
            <a:r>
              <a:rPr lang="en-US" altLang="ko-KR" sz="2000" dirty="0"/>
              <a:t>3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dirty="0"/>
              <a:t> 접근 방식과 주요 구성 요소에 대한 개요</a:t>
            </a:r>
            <a:endParaRPr lang="en-US" altLang="ko-KR" dirty="0"/>
          </a:p>
          <a:p>
            <a:r>
              <a:rPr lang="en-US" altLang="ko-KR" sz="2000" dirty="0"/>
              <a:t>4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sz="2000" dirty="0"/>
              <a:t>계층적 정책 설계</a:t>
            </a:r>
            <a:r>
              <a:rPr lang="en-US" altLang="ko-KR" sz="2000" dirty="0"/>
              <a:t>, </a:t>
            </a:r>
            <a:r>
              <a:rPr lang="ko-KR" altLang="en-US" sz="2000" dirty="0"/>
              <a:t>태스크 계층의 하위 태스크</a:t>
            </a:r>
            <a:endParaRPr lang="en-US" altLang="ko-KR" sz="2000" dirty="0"/>
          </a:p>
          <a:p>
            <a:r>
              <a:rPr lang="en-US" altLang="ko-KR" sz="2000" dirty="0"/>
              <a:t>5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sz="2000" dirty="0"/>
              <a:t>학습 환경을 게임 공간과 로봇 공간으로 분할</a:t>
            </a:r>
            <a:endParaRPr lang="en-US" altLang="ko-KR" sz="2000" dirty="0"/>
          </a:p>
          <a:p>
            <a:r>
              <a:rPr lang="en-US" altLang="ko-KR" sz="2000" dirty="0"/>
              <a:t>6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sz="2000" dirty="0"/>
              <a:t>게임의 미래 상태 예측 가능한 역학 모델</a:t>
            </a:r>
            <a:r>
              <a:rPr lang="en-US" altLang="ko-KR" sz="2000" dirty="0"/>
              <a:t> </a:t>
            </a:r>
            <a:r>
              <a:rPr lang="ko-KR" altLang="en-US" sz="2000" dirty="0"/>
              <a:t>설명</a:t>
            </a:r>
            <a:r>
              <a:rPr lang="en-US" altLang="ko-KR" sz="2000" dirty="0"/>
              <a:t>, </a:t>
            </a:r>
            <a:r>
              <a:rPr lang="ko-KR" altLang="en-US" sz="2000" dirty="0"/>
              <a:t>예측 능력 평가</a:t>
            </a:r>
            <a:endParaRPr lang="en-US" altLang="ko-KR" sz="2000" dirty="0"/>
          </a:p>
          <a:p>
            <a:r>
              <a:rPr lang="en-US" altLang="ko-KR" sz="2000" dirty="0"/>
              <a:t>7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sz="2000" dirty="0"/>
              <a:t>분석 패들 컨트롤러 설명</a:t>
            </a:r>
            <a:r>
              <a:rPr lang="en-US" altLang="ko-KR" sz="2000" dirty="0"/>
              <a:t>, </a:t>
            </a:r>
            <a:r>
              <a:rPr lang="ko-KR" altLang="en-US" sz="2000" dirty="0"/>
              <a:t>위치 지정 정책의 구현 설명</a:t>
            </a:r>
            <a:endParaRPr lang="en-US" altLang="ko-KR" sz="2000" dirty="0"/>
          </a:p>
          <a:p>
            <a:r>
              <a:rPr lang="en-US" altLang="ko-KR" sz="2000" dirty="0"/>
              <a:t>8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sz="2000" dirty="0"/>
              <a:t>타격 정책 구현</a:t>
            </a:r>
            <a:r>
              <a:rPr lang="en-US" altLang="ko-KR" sz="2000" dirty="0"/>
              <a:t>, </a:t>
            </a:r>
            <a:r>
              <a:rPr lang="ko-KR" altLang="en-US" sz="2000" dirty="0"/>
              <a:t>모델 비교</a:t>
            </a:r>
            <a:endParaRPr lang="en-US" altLang="ko-KR" sz="2000" dirty="0"/>
          </a:p>
          <a:p>
            <a:r>
              <a:rPr lang="en-US" altLang="ko-KR" sz="2000" dirty="0"/>
              <a:t>9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sz="2000" dirty="0"/>
              <a:t>협동 및 적대적 게임에서의 탁구 게임 플레이 전략 훈련</a:t>
            </a:r>
            <a:endParaRPr lang="en-US" altLang="ko-KR" sz="2000" dirty="0"/>
          </a:p>
          <a:p>
            <a:r>
              <a:rPr lang="en-US" altLang="ko-KR" sz="2000" dirty="0"/>
              <a:t>10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sz="2000" dirty="0" err="1"/>
              <a:t>행후</a:t>
            </a:r>
            <a:r>
              <a:rPr lang="ko-KR" altLang="en-US" sz="2000" dirty="0"/>
              <a:t> 작업</a:t>
            </a:r>
            <a:endParaRPr lang="en-US" altLang="ko-KR" sz="2000" dirty="0"/>
          </a:p>
          <a:p>
            <a:r>
              <a:rPr lang="en-US" altLang="ko-KR" sz="2000" dirty="0"/>
              <a:t>11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sz="2000" dirty="0"/>
              <a:t>계층적 </a:t>
            </a:r>
            <a:r>
              <a:rPr lang="ko-KR" altLang="en-US" sz="2000" dirty="0" err="1"/>
              <a:t>강화학습에</a:t>
            </a:r>
            <a:r>
              <a:rPr lang="ko-KR" altLang="en-US" sz="2000" dirty="0"/>
              <a:t> 대한 관련 작업 논의</a:t>
            </a:r>
            <a:r>
              <a:rPr lang="en-US" altLang="ko-KR" sz="2000" dirty="0"/>
              <a:t>, </a:t>
            </a:r>
            <a:r>
              <a:rPr lang="ko-KR" altLang="en-US" sz="2000" dirty="0"/>
              <a:t>기본 학습 방법에 대한 간략한 검토</a:t>
            </a:r>
            <a:endParaRPr lang="en-US" altLang="ko-KR" sz="2000" dirty="0"/>
          </a:p>
          <a:p>
            <a:r>
              <a:rPr lang="en-US" altLang="ko-KR" sz="2000" dirty="0"/>
              <a:t>12</a:t>
            </a:r>
            <a:r>
              <a:rPr lang="ko-KR" altLang="en-US" sz="2000" dirty="0"/>
              <a:t>절 </a:t>
            </a:r>
            <a:r>
              <a:rPr lang="en-US" altLang="ko-KR" sz="2000" dirty="0"/>
              <a:t>- </a:t>
            </a:r>
            <a:r>
              <a:rPr lang="ko-KR" altLang="en-US" sz="2000" dirty="0"/>
              <a:t>기여한 내용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773797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7095" y="240632"/>
            <a:ext cx="4170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3. Method Overview</a:t>
            </a:r>
            <a:endParaRPr lang="ko-KR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17095" y="1748589"/>
            <a:ext cx="101225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높은 수준의 기술이 낮은 수준의 기술에 의존하는 형태로 계층 분해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모든 시간 단계에서 지속적인 결정이 아닌 하나의 높은 수준의 결정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3</a:t>
            </a:r>
            <a:r>
              <a:rPr lang="ko-KR" altLang="en-US" dirty="0"/>
              <a:t>가지 타격 기술</a:t>
            </a:r>
            <a:r>
              <a:rPr lang="en-US" altLang="ko-KR" dirty="0"/>
              <a:t>:</a:t>
            </a:r>
          </a:p>
          <a:p>
            <a:pPr lvl="1"/>
            <a:r>
              <a:rPr lang="en-US" altLang="ko-KR" dirty="0"/>
              <a:t>- Land-Ball: </a:t>
            </a:r>
            <a:r>
              <a:rPr lang="ko-KR" altLang="en-US" dirty="0"/>
              <a:t>들어오는 공의 상태가 주어졌을 때</a:t>
            </a:r>
            <a:r>
              <a:rPr lang="en-US" altLang="ko-KR" dirty="0"/>
              <a:t>, </a:t>
            </a:r>
            <a:r>
              <a:rPr lang="ko-KR" altLang="en-US" dirty="0"/>
              <a:t>공이 원하는 속도로 상대편 쪽의 원하는 위치에 착지하도록 친다</a:t>
            </a:r>
            <a:r>
              <a:rPr lang="en-US" altLang="ko-KR" dirty="0"/>
              <a:t>.</a:t>
            </a:r>
            <a:endParaRPr lang="ko-KR" altLang="en-US" dirty="0"/>
          </a:p>
          <a:p>
            <a:pPr marL="742950" lvl="1" indent="-285750">
              <a:buFontTx/>
              <a:buChar char="-"/>
            </a:pPr>
            <a:r>
              <a:rPr lang="en-US" altLang="ko-KR" dirty="0"/>
              <a:t>Hit-Ball: </a:t>
            </a:r>
            <a:r>
              <a:rPr lang="ko-KR" altLang="en-US" dirty="0"/>
              <a:t>공의 상태가 주어지면 원하는 패들 방향과 속도로 친다</a:t>
            </a:r>
            <a:r>
              <a:rPr lang="en-US" altLang="ko-KR" dirty="0"/>
              <a:t>.</a:t>
            </a:r>
          </a:p>
          <a:p>
            <a:pPr marL="742950" lvl="1" indent="-285750">
              <a:buFontTx/>
              <a:buChar char="-"/>
            </a:pPr>
            <a:r>
              <a:rPr lang="en-US" altLang="ko-KR" dirty="0"/>
              <a:t>Paddle-Control: </a:t>
            </a:r>
            <a:r>
              <a:rPr lang="ko-KR" altLang="en-US" dirty="0"/>
              <a:t>들어오는 공의 상태가 주어지면 원하는 패들 방향과 속도로 원하는 위치에서 친다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학습 에이전트는 타격 스킬의 대상만 결정 </a:t>
            </a:r>
            <a:r>
              <a:rPr lang="en-US" altLang="ko-KR" dirty="0"/>
              <a:t>-&gt; </a:t>
            </a:r>
            <a:r>
              <a:rPr lang="ko-KR" altLang="en-US" dirty="0"/>
              <a:t>학습하는데 필요한 훈련 에피소드가 줄어든다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에이전트가 대상을 정해주면 낮은 계층에서 알아서 처리하는 느낌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</p:txBody>
      </p:sp>
      <p:sp>
        <p:nvSpPr>
          <p:cNvPr id="4" name="TextBox 3"/>
          <p:cNvSpPr txBox="1"/>
          <p:nvPr/>
        </p:nvSpPr>
        <p:spPr>
          <a:xfrm>
            <a:off x="417095" y="1379257"/>
            <a:ext cx="3481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3.1 Policy </a:t>
            </a:r>
            <a:r>
              <a:rPr lang="en-US" altLang="ko-KR" dirty="0" err="1"/>
              <a:t>Desing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9794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7095" y="240632"/>
            <a:ext cx="4170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3. Method Overview</a:t>
            </a:r>
            <a:endParaRPr lang="ko-KR" alt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17095" y="1379257"/>
            <a:ext cx="3481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dirty="0"/>
              <a:t>3.2 Environment Design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7095" y="2021305"/>
            <a:ext cx="95129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환경을 로봇 공간과 게임 공간으로 분류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로봇 공간은 로봇과 패들이 포함</a:t>
            </a:r>
            <a:r>
              <a:rPr lang="en-US" altLang="ko-KR" dirty="0"/>
              <a:t>, </a:t>
            </a:r>
            <a:r>
              <a:rPr lang="ko-KR" altLang="en-US" dirty="0"/>
              <a:t>로봇과 </a:t>
            </a:r>
            <a:r>
              <a:rPr lang="ko-KR" altLang="en-US" dirty="0" err="1"/>
              <a:t>앤드</a:t>
            </a:r>
            <a:r>
              <a:rPr lang="ko-KR" altLang="en-US" dirty="0"/>
              <a:t> </a:t>
            </a:r>
            <a:r>
              <a:rPr lang="ko-KR" altLang="en-US" dirty="0" err="1"/>
              <a:t>이펙터</a:t>
            </a:r>
            <a:r>
              <a:rPr lang="ko-KR" altLang="en-US" dirty="0"/>
              <a:t> 제어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게임 공간은 탁구</a:t>
            </a:r>
            <a:r>
              <a:rPr lang="en-US" altLang="ko-KR" dirty="0"/>
              <a:t>, </a:t>
            </a:r>
            <a:r>
              <a:rPr lang="ko-KR" altLang="en-US" dirty="0"/>
              <a:t>공</a:t>
            </a:r>
            <a:r>
              <a:rPr lang="en-US" altLang="ko-KR" dirty="0"/>
              <a:t>, </a:t>
            </a:r>
            <a:r>
              <a:rPr lang="ko-KR" altLang="en-US" dirty="0"/>
              <a:t>패들 포함 탁구만 취급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분해를 통해 로봇을 사용하지 않고도 탁구의 역동성을 학습할 수 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로봇 컨트롤러나 에이전트의 정책 없이 탁구의 물리학을 연구하고 모델링 할 수 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또한 로봇을 교체하는 것도 쉽다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16117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609</Words>
  <Application>Microsoft Office PowerPoint</Application>
  <PresentationFormat>와이드스크린</PresentationFormat>
  <Paragraphs>77</Paragraphs>
  <Slides>13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한컴바탕</vt:lpstr>
      <vt:lpstr>Arial</vt:lpstr>
      <vt:lpstr>Office 테마</vt:lpstr>
      <vt:lpstr>Dobot 22_07_12</vt:lpstr>
      <vt:lpstr>PowerPoint 프레젠테이션</vt:lpstr>
      <vt:lpstr>PowerPoint 프레젠테이션</vt:lpstr>
      <vt:lpstr>PowerPoint 프레젠테이션</vt:lpstr>
      <vt:lpstr>VR 탁구로봇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Dobot 22_07_12</dc:title>
  <dc:creator>user</dc:creator>
  <cp:lastModifiedBy>황 병욱</cp:lastModifiedBy>
  <cp:revision>10</cp:revision>
  <dcterms:created xsi:type="dcterms:W3CDTF">2022-07-08T08:49:45Z</dcterms:created>
  <dcterms:modified xsi:type="dcterms:W3CDTF">2022-07-13T00:22:37Z</dcterms:modified>
</cp:coreProperties>
</file>

<file path=docProps/thumbnail.jpeg>
</file>